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5.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6.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41"/>
  </p:notesMasterIdLst>
  <p:handoutMasterIdLst>
    <p:handoutMasterId r:id="rId42"/>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mbria Math" panose="02040503050406030204" pitchFamily="18" charset="0"/>
      <p:regular r:id="rId49"/>
    </p:embeddedFont>
    <p:embeddedFont>
      <p:font typeface="Nunito" panose="00000500000000000000" pitchFamily="2" charset="0"/>
      <p:regular r:id="rId50"/>
      <p:bold r:id="rId51"/>
      <p:italic r:id="rId52"/>
      <p:boldItalic r:id="rId53"/>
    </p:embeddedFont>
    <p:embeddedFont>
      <p:font typeface="Nunito Bold" panose="00000800000000000000" pitchFamily="2" charset="0"/>
      <p:bold r:id="rId54"/>
    </p:embeddedFont>
    <p:embeddedFont>
      <p:font typeface="Nunito Light" panose="00000400000000000000" pitchFamily="2" charset="0"/>
      <p:regular r:id="rId55"/>
      <p:italic r:id="rId56"/>
    </p:embeddedFont>
    <p:embeddedFont>
      <p:font typeface="Nunito SemiBold" panose="00000700000000000000" pitchFamily="2" charset="0"/>
      <p:bold r:id="rId57"/>
      <p:boldItalic r:id="rId58"/>
    </p:embeddedFont>
    <p:embeddedFont>
      <p:font typeface="標楷體" panose="03000509000000000000" pitchFamily="65" charset="-120"/>
      <p:regular r:id="rId59"/>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D0C1AC"/>
    <a:srgbClr val="D6C9B9"/>
    <a:srgbClr val="D79DA7"/>
    <a:srgbClr val="C47660"/>
    <a:srgbClr val="1F497D"/>
    <a:srgbClr val="FF9999"/>
    <a:srgbClr val="FFF2CC"/>
    <a:srgbClr val="CCE5FF"/>
    <a:srgbClr val="638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6336" autoAdjust="0"/>
  </p:normalViewPr>
  <p:slideViewPr>
    <p:cSldViewPr snapToGrid="0">
      <p:cViewPr varScale="1">
        <p:scale>
          <a:sx n="107" d="100"/>
          <a:sy n="107" d="100"/>
        </p:scale>
        <p:origin x="78" y="78"/>
      </p:cViewPr>
      <p:guideLst/>
    </p:cSldViewPr>
  </p:slideViewPr>
  <p:notesTextViewPr>
    <p:cViewPr>
      <p:scale>
        <a:sx n="75" d="100"/>
        <a:sy n="7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2022/11/7</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國科會、台大</a:t>
            </a:r>
            <a:endParaRPr lang="en-US" altLang="zh-TW" dirty="0"/>
          </a:p>
          <a:p>
            <a:r>
              <a:rPr lang="zh-TW" altLang="en-US" dirty="0"/>
              <a:t>主標 </a:t>
            </a:r>
            <a:r>
              <a:rPr lang="en-US" altLang="zh-TW" dirty="0"/>
              <a:t>- </a:t>
            </a:r>
            <a:r>
              <a:rPr lang="zh-TW" altLang="en-US" dirty="0"/>
              <a:t>全名</a:t>
            </a:r>
            <a:endParaRPr lang="en-US" altLang="zh-TW" dirty="0"/>
          </a:p>
          <a:p>
            <a:r>
              <a:rPr lang="zh-TW" altLang="en-US" dirty="0"/>
              <a:t>副標 </a:t>
            </a:r>
            <a:r>
              <a:rPr lang="en-US" altLang="zh-TW" dirty="0"/>
              <a:t>- </a:t>
            </a:r>
            <a:r>
              <a:rPr lang="zh-TW" altLang="en-US" dirty="0"/>
              <a:t>姓名</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別用</a:t>
            </a:r>
            <a:r>
              <a:rPr lang="en-US" altLang="zh-TW" dirty="0"/>
              <a:t> case study </a:t>
            </a:r>
            <a:r>
              <a:rPr lang="zh-TW" altLang="en-US" dirty="0"/>
              <a:t>的圖</a:t>
            </a:r>
            <a:endParaRPr lang="en-US" altLang="zh-TW" dirty="0"/>
          </a:p>
          <a:p>
            <a:r>
              <a:rPr lang="zh-TW" altLang="en-US" dirty="0"/>
              <a:t>簡單範例</a:t>
            </a:r>
            <a:endParaRPr lang="en-US" altLang="zh-TW" dirty="0"/>
          </a:p>
          <a:p>
            <a:r>
              <a:rPr lang="en-US" altLang="zh-TW" dirty="0"/>
              <a:t>Excel</a:t>
            </a:r>
          </a:p>
          <a:p>
            <a:endParaRPr lang="en-US" altLang="zh-TW" dirty="0"/>
          </a:p>
          <a:p>
            <a:r>
              <a:rPr lang="en-US" altLang="zh-TW" dirty="0"/>
              <a:t>Grouping </a:t>
            </a:r>
            <a:r>
              <a:rPr lang="en-US" altLang="zh-TW" dirty="0">
                <a:sym typeface="Wingdings" panose="05000000000000000000" pitchFamily="2" charset="2"/>
              </a:rPr>
              <a:t> feature selection, </a:t>
            </a:r>
            <a:r>
              <a:rPr lang="zh-TW" altLang="en-US" dirty="0">
                <a:sym typeface="Wingdings" panose="05000000000000000000" pitchFamily="2" charset="2"/>
              </a:rPr>
              <a:t>決定新資料維度</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Sequencing </a:t>
            </a:r>
            <a:r>
              <a:rPr lang="en-US" altLang="zh-TW" dirty="0">
                <a:sym typeface="Wingdings" panose="05000000000000000000" pitchFamily="2" charset="2"/>
              </a:rPr>
              <a:t> </a:t>
            </a:r>
            <a:r>
              <a:rPr lang="zh-TW" altLang="en-US" dirty="0">
                <a:sym typeface="Wingdings" panose="05000000000000000000" pitchFamily="2" charset="2"/>
              </a:rPr>
              <a:t>區分出不同的 </a:t>
            </a:r>
            <a:r>
              <a:rPr lang="en-US" altLang="zh-TW" dirty="0" err="1">
                <a:sym typeface="Wingdings" panose="05000000000000000000" pitchFamily="2" charset="2"/>
              </a:rPr>
              <a:t>tpye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Encode </a:t>
            </a:r>
            <a:r>
              <a:rPr lang="zh-TW" altLang="en-US" dirty="0"/>
              <a:t>完的比較</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14:m>
                  <m:oMath xmlns:m="http://schemas.openxmlformats.org/officeDocument/2006/math">
                    <m:r>
                      <a:rPr lang="en-US" altLang="zh-TW" b="0" i="1" smtClean="0">
                        <a:solidFill>
                          <a:srgbClr val="000000"/>
                        </a:solidFill>
                        <a:latin typeface="Cambria Math" panose="02040503050406030204" pitchFamily="18" charset="0"/>
                      </a:rPr>
                      <m:t>𝑗</m:t>
                    </m:r>
                  </m:oMath>
                </a14:m>
                <a:r>
                  <a:rPr lang="en-US" altLang="zh-TW" dirty="0">
                    <a:solidFill>
                      <a:srgbClr val="000000"/>
                    </a:solidFill>
                    <a:latin typeface="Nunito Light"/>
                  </a:rPr>
                  <a:t> numerical features.</a:t>
                </a: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Only categorical feature encoding challenge</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From two type continuous data, we slicing each axis and view the grid we sliced as a categorical data, for generating binary features with knowledge.</a:t>
            </a:r>
          </a:p>
          <a:p>
            <a:pPr indent="457200">
              <a:lnSpc>
                <a:spcPts val="3359"/>
              </a:lnSpc>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Variable encoding is need for transforming the categorical data.</a:t>
            </a:r>
            <a:r>
              <a:rPr lang="zh-TW" altLang="en-US" dirty="0">
                <a:solidFill>
                  <a:srgbClr val="000000"/>
                </a:solidFill>
                <a:latin typeface="Nunito Light"/>
              </a:rPr>
              <a:t> </a:t>
            </a:r>
            <a:r>
              <a:rPr lang="en-US" altLang="zh-TW" dirty="0">
                <a:solidFill>
                  <a:srgbClr val="000000"/>
                </a:solidFill>
                <a:latin typeface="Nunito Light"/>
              </a:rPr>
              <a:t>Many encoding method had been invented to fulfill such task. Among all, One hot encoding is the one of the most commonly used method.</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More over, after the experiments though multiple kinds of datasets, few interesting things was discovered</a:t>
            </a:r>
          </a:p>
          <a:p>
            <a:pPr marL="342900" indent="-342900">
              <a:lnSpc>
                <a:spcPts val="3359"/>
              </a:lnSpc>
              <a:buFont typeface="+mj-lt"/>
              <a:buAutoNum type="arabicPeriod"/>
            </a:pPr>
            <a:r>
              <a:rPr lang="en-US" altLang="zh-TW" dirty="0">
                <a:solidFill>
                  <a:srgbClr val="000000"/>
                </a:solidFill>
                <a:latin typeface="Nunito Light"/>
              </a:rPr>
              <a:t>Default group form the categorical data often perform better than other feature selected group.</a:t>
            </a:r>
          </a:p>
          <a:p>
            <a:pPr marL="342900" indent="-342900">
              <a:lnSpc>
                <a:spcPts val="3359"/>
              </a:lnSpc>
              <a:buFont typeface="+mj-lt"/>
              <a:buAutoNum type="arabicPeriod"/>
            </a:pPr>
            <a:r>
              <a:rPr lang="en-US" altLang="zh-TW" dirty="0">
                <a:solidFill>
                  <a:srgbClr val="000000"/>
                </a:solidFill>
                <a:latin typeface="Nunito Light"/>
              </a:rPr>
              <a:t>Sequencing grouped features effects on ML model performance.</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Luckily if the data follow the strict format of One Hot encoding, we might reverse it back to the categorical data and use other encoding methods (such as target, ordinal encode) to generate the numerical data. Yet, If the data violate the rule of it, what can we do to down size the features? While </a:t>
            </a:r>
            <a:r>
              <a:rPr lang="en-US" altLang="zh-TW" dirty="0" err="1">
                <a:solidFill>
                  <a:srgbClr val="000000"/>
                </a:solidFill>
                <a:latin typeface="Nunito Light"/>
              </a:rPr>
              <a:t>advoid</a:t>
            </a:r>
            <a:r>
              <a:rPr lang="en-US" altLang="zh-TW" dirty="0">
                <a:solidFill>
                  <a:srgbClr val="000000"/>
                </a:solidFill>
                <a:latin typeface="Nunito Light"/>
              </a:rPr>
              <a:t> the numerous 0? While looking into One Hot encoded data, We can easily see multiple features, in which  rare 1 surrounded by numerous 0. However, It’s not very preferable for the machine learning model, for the following 2 reasons</a:t>
            </a:r>
          </a:p>
          <a:p>
            <a:pPr marL="342900" indent="-342900">
              <a:lnSpc>
                <a:spcPts val="3359"/>
              </a:lnSpc>
              <a:buFont typeface="+mj-lt"/>
              <a:buAutoNum type="arabicPeriod"/>
            </a:pPr>
            <a:r>
              <a:rPr lang="en-US" altLang="zh-TW" dirty="0">
                <a:solidFill>
                  <a:srgbClr val="000000"/>
                </a:solidFill>
                <a:latin typeface="Nunito Light"/>
              </a:rPr>
              <a:t>Too many features yield the curse of dimensionality.</a:t>
            </a:r>
          </a:p>
          <a:p>
            <a:pPr marL="342900" indent="-342900">
              <a:lnSpc>
                <a:spcPts val="3359"/>
              </a:lnSpc>
              <a:buFont typeface="+mj-lt"/>
              <a:buAutoNum type="arabicPeriod"/>
            </a:pPr>
            <a:r>
              <a:rPr lang="en-US" altLang="zh-TW" dirty="0">
                <a:solidFill>
                  <a:srgbClr val="000000"/>
                </a:solidFill>
                <a:latin typeface="Nunito Light"/>
              </a:rPr>
              <a:t>Numerous 0 can’t calculate the gradient, makes most ML boosting algorithm invalid.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000000"/>
              </a:solidFill>
              <a:latin typeface="Nunito Light"/>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In machine learning, we often stumble upon datasets contains with multiple categorical features. To let the computer understand those categorical data, variable encoding is needed, which helps transform the data. </a:t>
            </a:r>
          </a:p>
          <a:p>
            <a:pPr indent="457200">
              <a:lnSpc>
                <a:spcPts val="3359"/>
              </a:lnSpc>
            </a:pPr>
            <a:r>
              <a:rPr lang="en-US" altLang="zh-TW" dirty="0">
                <a:solidFill>
                  <a:srgbClr val="000000"/>
                </a:solidFill>
                <a:latin typeface="Nunito Light"/>
              </a:rPr>
              <a:t>Until today, many  encoding methods had been created for this such circumstances </a:t>
            </a:r>
          </a:p>
          <a:p>
            <a:pPr indent="457200">
              <a:lnSpc>
                <a:spcPts val="3359"/>
              </a:lnSpc>
            </a:pPr>
            <a:endParaRPr lang="en-US" altLang="zh-TW" dirty="0">
              <a:solidFill>
                <a:srgbClr val="000000"/>
              </a:solidFill>
              <a:latin typeface="Nunito Light"/>
            </a:endParaRPr>
          </a:p>
          <a:p>
            <a:pPr indent="457200">
              <a:lnSpc>
                <a:spcPts val="3359"/>
              </a:lnSpc>
            </a:pPr>
            <a:r>
              <a:rPr lang="en-US" altLang="zh-TW" dirty="0">
                <a:solidFill>
                  <a:srgbClr val="000000"/>
                </a:solidFill>
                <a:latin typeface="Nunito Light"/>
              </a:rPr>
              <a:t>Among all methods,  One Hot encoding is the most commonly used for such scenario for its convenience and efficiency, By creating mutually exclusive dummy variable for each category in each categorical feature.</a:t>
            </a:r>
          </a:p>
          <a:p>
            <a:pPr indent="457200">
              <a:lnSpc>
                <a:spcPts val="3359"/>
              </a:lnSpc>
            </a:pPr>
            <a:r>
              <a:rPr lang="en-US" altLang="zh-TW" dirty="0">
                <a:solidFill>
                  <a:srgbClr val="000000"/>
                </a:solidFill>
                <a:latin typeface="Nunito Light"/>
              </a:rPr>
              <a:t>Yet many problems might come along with it…</a:t>
            </a: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拉開些</a:t>
            </a:r>
            <a:endParaRPr lang="en-US" altLang="zh-TW" dirty="0"/>
          </a:p>
          <a:p>
            <a:r>
              <a:rPr lang="en-US" altLang="zh-TW" dirty="0"/>
              <a:t>Numerical part </a:t>
            </a:r>
            <a:r>
              <a:rPr lang="en-US" altLang="zh-TW" dirty="0">
                <a:sym typeface="Wingdings" panose="05000000000000000000" pitchFamily="2" charset="2"/>
              </a:rPr>
              <a:t></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15717694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2"/>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2"/>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3"/>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2"/>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2"/>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2"/>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3654</TotalTime>
  <Words>2971</Words>
  <Application>Microsoft Office PowerPoint</Application>
  <PresentationFormat>寬螢幕</PresentationFormat>
  <Paragraphs>1197</Paragraphs>
  <Slides>39</Slides>
  <Notes>25</Notes>
  <HiddenSlides>10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39</vt:i4>
      </vt:variant>
    </vt:vector>
  </HeadingPairs>
  <TitlesOfParts>
    <vt:vector size="52" baseType="lpstr">
      <vt:lpstr>Cambria Math</vt:lpstr>
      <vt:lpstr>Wingdings</vt:lpstr>
      <vt:lpstr>Nunito</vt:lpstr>
      <vt:lpstr>Calibri</vt:lpstr>
      <vt:lpstr>Nunito Light</vt:lpstr>
      <vt:lpstr>Calibri Light</vt:lpstr>
      <vt:lpstr>新細明體</vt:lpstr>
      <vt:lpstr>Times New Roman</vt:lpstr>
      <vt:lpstr>Nunito SemiBold</vt:lpstr>
      <vt:lpstr>Nunito Bold</vt:lpstr>
      <vt:lpstr>標楷體</vt:lpstr>
      <vt:lpstr>Arial</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278</cp:revision>
  <dcterms:created xsi:type="dcterms:W3CDTF">2022-10-26T08:15:37Z</dcterms:created>
  <dcterms:modified xsi:type="dcterms:W3CDTF">2022-11-07T04:48:17Z</dcterms:modified>
</cp:coreProperties>
</file>